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60" r:id="rId3"/>
    <p:sldId id="276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9" r:id="rId18"/>
    <p:sldId id="280" r:id="rId19"/>
    <p:sldId id="281" r:id="rId20"/>
    <p:sldId id="282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06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8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572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85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71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852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6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47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3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8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87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6/8/2016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75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2201" y="685800"/>
            <a:ext cx="11214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Robert Frost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201" y="1831730"/>
            <a:ext cx="11214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b="1" spc="800" dirty="0">
                <a:solidFill>
                  <a:schemeClr val="accent4">
                    <a:lumMod val="75000"/>
                  </a:schemeClr>
                </a:solidFill>
                <a:latin typeface="Cambria" panose="02040503050406030204" pitchFamily="18" charset="0"/>
              </a:rPr>
              <a:t>SPAN OF LIFE</a:t>
            </a:r>
          </a:p>
        </p:txBody>
      </p:sp>
    </p:spTree>
    <p:extLst>
      <p:ext uri="{BB962C8B-B14F-4D97-AF65-F5344CB8AC3E}">
        <p14:creationId xmlns:p14="http://schemas.microsoft.com/office/powerpoint/2010/main" val="358158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ward without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</a:t>
            </a:r>
          </a:p>
        </p:txBody>
      </p:sp>
    </p:spTree>
    <p:extLst>
      <p:ext uri="{BB962C8B-B14F-4D97-AF65-F5344CB8AC3E}">
        <p14:creationId xmlns:p14="http://schemas.microsoft.com/office/powerpoint/2010/main" val="93654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without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1   2   3   4     5     6    7        8</a:t>
            </a:r>
          </a:p>
        </p:txBody>
      </p:sp>
    </p:spTree>
    <p:extLst>
      <p:ext uri="{BB962C8B-B14F-4D97-AF65-F5344CB8AC3E}">
        <p14:creationId xmlns:p14="http://schemas.microsoft.com/office/powerpoint/2010/main" val="61209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withou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1   2   3   4     5     6    7        8                9</a:t>
            </a:r>
          </a:p>
        </p:txBody>
      </p:sp>
    </p:spTree>
    <p:extLst>
      <p:ext uri="{BB962C8B-B14F-4D97-AF65-F5344CB8AC3E}">
        <p14:creationId xmlns:p14="http://schemas.microsoft.com/office/powerpoint/2010/main" val="271906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withou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1   2   3   4     5     6    7        8                9  10</a:t>
            </a:r>
          </a:p>
        </p:txBody>
      </p:sp>
    </p:spTree>
    <p:extLst>
      <p:ext uri="{BB962C8B-B14F-4D97-AF65-F5344CB8AC3E}">
        <p14:creationId xmlns:p14="http://schemas.microsoft.com/office/powerpoint/2010/main" val="334394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withou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e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1   2   3   4     5     6    7        8                9  10   11</a:t>
            </a:r>
          </a:p>
        </p:txBody>
      </p:sp>
    </p:spTree>
    <p:extLst>
      <p:ext uri="{BB962C8B-B14F-4D97-AF65-F5344CB8AC3E}">
        <p14:creationId xmlns:p14="http://schemas.microsoft.com/office/powerpoint/2010/main" val="345985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withou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e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up.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1   2   3   4     5     6    7        8                9  10   11     12</a:t>
            </a:r>
          </a:p>
        </p:txBody>
      </p:sp>
    </p:spTree>
    <p:extLst>
      <p:ext uri="{BB962C8B-B14F-4D97-AF65-F5344CB8AC3E}">
        <p14:creationId xmlns:p14="http://schemas.microsoft.com/office/powerpoint/2010/main" val="278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war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withou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e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tt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u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1   2   3   4     5     6    7        8                9  10   11     12    13</a:t>
            </a:r>
          </a:p>
        </p:txBody>
      </p:sp>
    </p:spTree>
    <p:extLst>
      <p:ext uri="{BB962C8B-B14F-4D97-AF65-F5344CB8AC3E}">
        <p14:creationId xmlns:p14="http://schemas.microsoft.com/office/powerpoint/2010/main" val="841295111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174671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I 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c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an remember when he was a pup.</a:t>
            </a:r>
          </a:p>
        </p:txBody>
      </p:sp>
    </p:spTree>
    <p:extLst>
      <p:ext uri="{BB962C8B-B14F-4D97-AF65-F5344CB8AC3E}">
        <p14:creationId xmlns:p14="http://schemas.microsoft.com/office/powerpoint/2010/main" val="38423337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						  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174671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I 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c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an remem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b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er when he was a pup.</a:t>
            </a:r>
          </a:p>
        </p:txBody>
      </p:sp>
    </p:spTree>
    <p:extLst>
      <p:ext uri="{BB962C8B-B14F-4D97-AF65-F5344CB8AC3E}">
        <p14:creationId xmlns:p14="http://schemas.microsoft.com/office/powerpoint/2010/main" val="3361977953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						   2									   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174671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I 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c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an remem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b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er when he was a 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p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up.</a:t>
            </a:r>
          </a:p>
        </p:txBody>
      </p:sp>
    </p:spTree>
    <p:extLst>
      <p:ext uri="{BB962C8B-B14F-4D97-AF65-F5344CB8AC3E}">
        <p14:creationId xmlns:p14="http://schemas.microsoft.com/office/powerpoint/2010/main" val="399884904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3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mbria" panose="02040503050406030204" pitchFamily="18" charset="0"/>
                <a:cs typeface="Consolas" panose="020B0609020204030204" pitchFamily="49" charset="0"/>
              </a:rPr>
              <a:t>The old dog barks backward without getting up.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039" y="2627993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mbria" panose="02040503050406030204" pitchFamily="18" charset="0"/>
                <a:cs typeface="Consolas" panose="020B0609020204030204" pitchFamily="49" charset="0"/>
              </a:rPr>
              <a:t>I can remember when he was a pup.</a:t>
            </a:r>
          </a:p>
        </p:txBody>
      </p:sp>
    </p:spTree>
    <p:extLst>
      <p:ext uri="{BB962C8B-B14F-4D97-AF65-F5344CB8AC3E}">
        <p14:creationId xmlns:p14="http://schemas.microsoft.com/office/powerpoint/2010/main" val="8216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						   2									    3	 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174671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I 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c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an remem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b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er when he was a 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p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u</a:t>
            </a:r>
            <a:r>
              <a:rPr lang="en-US" sz="4000" spc="300" dirty="0">
                <a:solidFill>
                  <a:srgbClr val="FF0000"/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p</a:t>
            </a:r>
            <a:r>
              <a:rPr lang="en-US" sz="4000" spc="300" dirty="0">
                <a:latin typeface="Cambria" panose="02040503050406030204" pitchFamily="18" charset="0"/>
                <a:cs typeface="Consolas" panose="020B06090202040302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3977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638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9770"/>
            <a:ext cx="4937760" cy="73628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Cambria" panose="02040503050406030204" pitchFamily="18" charset="0"/>
              </a:rPr>
              <a:t>STOPS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938130"/>
            <a:ext cx="4856259" cy="4022404"/>
          </a:xfrm>
        </p:spPr>
        <p:txBody>
          <a:bodyPr>
            <a:normAutofit/>
          </a:bodyPr>
          <a:lstStyle/>
          <a:p>
            <a:pPr marL="109728" lvl="1" indent="0">
              <a:lnSpc>
                <a:spcPct val="100000"/>
              </a:lnSpc>
              <a:buNone/>
              <a:tabLst>
                <a:tab pos="1371600" algn="ctr"/>
                <a:tab pos="3657600" algn="ctr"/>
              </a:tabLst>
            </a:pP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	Voiceless</a:t>
            </a:r>
            <a:r>
              <a:rPr lang="en-US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Voiced</a:t>
            </a:r>
          </a:p>
          <a:p>
            <a:pPr marL="0"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36576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Bilabial</a:t>
            </a:r>
          </a:p>
          <a:p>
            <a:pPr marL="109728" lvl="1" indent="0">
              <a:lnSpc>
                <a:spcPct val="100000"/>
              </a:lnSpc>
              <a:spcAft>
                <a:spcPts val="900"/>
              </a:spcAft>
              <a:buNone/>
              <a:tabLst>
                <a:tab pos="1371600" algn="ctr"/>
                <a:tab pos="3657600" algn="ctr"/>
              </a:tabLst>
            </a:pPr>
            <a:r>
              <a:rPr lang="en-US" sz="24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	</a:t>
            </a:r>
            <a:r>
              <a:rPr lang="en-US" sz="2400" dirty="0"/>
              <a:t>/p/ 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ark	</a:t>
            </a:r>
            <a:r>
              <a:rPr lang="en-US" sz="2400" dirty="0"/>
              <a:t>/b/ 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ark</a:t>
            </a:r>
          </a:p>
          <a:p>
            <a:pPr marL="0"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34290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alveolar</a:t>
            </a:r>
          </a:p>
          <a:p>
            <a:pPr marL="0" lvl="2" indent="0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SzPct val="100000"/>
              <a:buNone/>
              <a:tabLst>
                <a:tab pos="1371600" algn="ctr"/>
                <a:tab pos="3429000" algn="ctr"/>
              </a:tabLst>
            </a:pPr>
            <a:r>
              <a:rPr lang="en-US" sz="3000" dirty="0"/>
              <a:t>	/t/  </a:t>
            </a:r>
            <a:r>
              <a:rPr lang="en-US" sz="3000" b="1" u="sng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o	</a:t>
            </a:r>
            <a:r>
              <a:rPr lang="en-US" sz="3000" dirty="0"/>
              <a:t>/r/  </a:t>
            </a:r>
            <a:r>
              <a:rPr lang="en-US" sz="3000" b="1" u="sng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  <a:p>
            <a:pPr marL="0"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34290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velar</a:t>
            </a:r>
          </a:p>
          <a:p>
            <a:pPr marL="0" lvl="1" indent="0">
              <a:lnSpc>
                <a:spcPct val="100000"/>
              </a:lnSpc>
              <a:spcAft>
                <a:spcPts val="0"/>
              </a:spcAft>
              <a:buNone/>
              <a:tabLst>
                <a:tab pos="1371600" algn="ctr"/>
                <a:tab pos="3429000" algn="ctr"/>
              </a:tabLst>
            </a:pPr>
            <a:r>
              <a:rPr lang="en-US" sz="3200" dirty="0"/>
              <a:t>	/k/  </a:t>
            </a:r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ut	</a:t>
            </a:r>
            <a:r>
              <a:rPr lang="en-US" sz="3200" dirty="0"/>
              <a:t>/g/  </a:t>
            </a:r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ut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109770"/>
            <a:ext cx="4937760" cy="73628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Cambria" panose="02040503050406030204" pitchFamily="18" charset="0"/>
              </a:rPr>
              <a:t>“FLUIDS”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938130"/>
            <a:ext cx="5192202" cy="402240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41148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Liquid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	alveolar	palatial</a:t>
            </a:r>
          </a:p>
          <a:p>
            <a:pPr marL="201168" lvl="1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dirty="0"/>
              <a:t>	</a:t>
            </a:r>
            <a:r>
              <a:rPr lang="en-US" sz="3400" dirty="0"/>
              <a:t>/l/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oad</a:t>
            </a:r>
            <a:r>
              <a:rPr lang="en-US" sz="3400" dirty="0"/>
              <a:t>	/r/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oad</a:t>
            </a:r>
          </a:p>
          <a:p>
            <a:pPr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tabLst>
                <a:tab pos="1371600" algn="ctr"/>
                <a:tab pos="41148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Glides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	bilabial	palatal</a:t>
            </a:r>
          </a:p>
          <a:p>
            <a:pPr marL="201168" lvl="1" indent="0">
              <a:lnSpc>
                <a:spcPct val="100000"/>
              </a:lnSpc>
              <a:spcBef>
                <a:spcPts val="600"/>
              </a:spcBef>
              <a:buNone/>
              <a:tabLst>
                <a:tab pos="1371600" algn="ctr"/>
                <a:tab pos="4114800" algn="ctr"/>
              </a:tabLst>
            </a:pPr>
            <a:r>
              <a:rPr lang="en-US" sz="3400" dirty="0"/>
              <a:t>	/w/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oo</a:t>
            </a:r>
            <a:r>
              <a:rPr lang="en-US" sz="3400" dirty="0"/>
              <a:t>	/j/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ou</a:t>
            </a:r>
          </a:p>
          <a:p>
            <a:pPr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tabLst>
                <a:tab pos="914400" algn="ctr"/>
                <a:tab pos="2743200" algn="ctr"/>
                <a:tab pos="45720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Nasal</a:t>
            </a:r>
          </a:p>
          <a:p>
            <a:pPr marL="201168" lvl="1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	bilabial	alveolar</a:t>
            </a:r>
          </a:p>
          <a:p>
            <a:pPr marL="201168" lvl="1" indent="0">
              <a:lnSpc>
                <a:spcPct val="110000"/>
              </a:lnSpc>
              <a:spcBef>
                <a:spcPts val="600"/>
              </a:spcBef>
              <a:buNone/>
              <a:tabLst>
                <a:tab pos="1371600" algn="ctr"/>
                <a:tab pos="4114800" algn="ctr"/>
              </a:tabLst>
            </a:pPr>
            <a:r>
              <a:rPr lang="en-US" sz="3400" dirty="0"/>
              <a:t>	/m/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3400" dirty="0"/>
              <a:t>	/n/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7280" y="286603"/>
            <a:ext cx="1005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200" dirty="0">
                <a:solidFill>
                  <a:srgbClr val="800000"/>
                </a:solidFill>
                <a:latin typeface="Cambria" panose="02040503050406030204" pitchFamily="18" charset="0"/>
              </a:rPr>
              <a:t>PHONETICS: ENGLISH SOUNDS</a:t>
            </a:r>
          </a:p>
        </p:txBody>
      </p:sp>
    </p:spTree>
    <p:extLst>
      <p:ext uri="{BB962C8B-B14F-4D97-AF65-F5344CB8AC3E}">
        <p14:creationId xmlns:p14="http://schemas.microsoft.com/office/powerpoint/2010/main" val="183566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dog barks backward without getting up.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788" y="284414"/>
            <a:ext cx="11736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latin typeface="Cambria" panose="02040503050406030204" pitchFamily="18" charset="0"/>
                <a:cs typeface="Consolas" panose="020B0609020204030204" pitchFamily="49" charset="0"/>
              </a:rPr>
              <a:t>Finding the stops:</a:t>
            </a:r>
          </a:p>
        </p:txBody>
      </p:sp>
    </p:spTree>
    <p:extLst>
      <p:ext uri="{BB962C8B-B14F-4D97-AF65-F5344CB8AC3E}">
        <p14:creationId xmlns:p14="http://schemas.microsoft.com/office/powerpoint/2010/main" val="6770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og barks backward without getting up.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</a:t>
            </a:r>
          </a:p>
        </p:txBody>
      </p:sp>
    </p:spTree>
    <p:extLst>
      <p:ext uri="{BB962C8B-B14F-4D97-AF65-F5344CB8AC3E}">
        <p14:creationId xmlns:p14="http://schemas.microsoft.com/office/powerpoint/2010/main" val="114582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barks backward without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</a:t>
            </a:r>
          </a:p>
        </p:txBody>
      </p:sp>
    </p:spTree>
    <p:extLst>
      <p:ext uri="{BB962C8B-B14F-4D97-AF65-F5344CB8AC3E}">
        <p14:creationId xmlns:p14="http://schemas.microsoft.com/office/powerpoint/2010/main" val="39571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arks backward without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</a:t>
            </a:r>
          </a:p>
        </p:txBody>
      </p:sp>
    </p:spTree>
    <p:extLst>
      <p:ext uri="{BB962C8B-B14F-4D97-AF65-F5344CB8AC3E}">
        <p14:creationId xmlns:p14="http://schemas.microsoft.com/office/powerpoint/2010/main" val="118256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backward without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</a:t>
            </a:r>
          </a:p>
        </p:txBody>
      </p:sp>
    </p:spTree>
    <p:extLst>
      <p:ext uri="{BB962C8B-B14F-4D97-AF65-F5344CB8AC3E}">
        <p14:creationId xmlns:p14="http://schemas.microsoft.com/office/powerpoint/2010/main" val="39479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6"/>
            <a:ext cx="1173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The ol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o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ar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k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s </a:t>
            </a:r>
            <a:r>
              <a:rPr lang="en-US" sz="36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</a:t>
            </a:r>
            <a:r>
              <a:rPr lang="en-US" sz="3600" dirty="0">
                <a:latin typeface="Consolas" panose="020B0609020204030204" pitchFamily="49" charset="0"/>
                <a:cs typeface="Consolas" panose="020B0609020204030204" pitchFamily="49" charset="0"/>
              </a:rPr>
              <a:t>ackward without getting 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00" y="1882557"/>
            <a:ext cx="1173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1   2   3   4     5     6</a:t>
            </a:r>
          </a:p>
        </p:txBody>
      </p:sp>
    </p:spTree>
    <p:extLst>
      <p:ext uri="{BB962C8B-B14F-4D97-AF65-F5344CB8AC3E}">
        <p14:creationId xmlns:p14="http://schemas.microsoft.com/office/powerpoint/2010/main" val="103978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196</TotalTime>
  <Words>301</Words>
  <Application>Microsoft Office PowerPoint</Application>
  <PresentationFormat>Widescreen</PresentationFormat>
  <Paragraphs>58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Calibri</vt:lpstr>
      <vt:lpstr>Calibri Light</vt:lpstr>
      <vt:lpstr>Cambria</vt:lpstr>
      <vt:lpstr>Consolas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27</cp:revision>
  <dcterms:created xsi:type="dcterms:W3CDTF">2014-04-05T17:23:51Z</dcterms:created>
  <dcterms:modified xsi:type="dcterms:W3CDTF">2016-06-08T18:22:58Z</dcterms:modified>
</cp:coreProperties>
</file>